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9" r:id="rId5"/>
    <p:sldId id="301" r:id="rId6"/>
    <p:sldId id="293" r:id="rId7"/>
    <p:sldId id="299" r:id="rId8"/>
    <p:sldId id="302" r:id="rId9"/>
    <p:sldId id="303" r:id="rId10"/>
    <p:sldId id="298" r:id="rId11"/>
    <p:sldId id="291" r:id="rId12"/>
    <p:sldId id="270" r:id="rId13"/>
    <p:sldId id="273" r:id="rId14"/>
    <p:sldId id="290" r:id="rId15"/>
    <p:sldId id="268" r:id="rId16"/>
    <p:sldId id="271" r:id="rId17"/>
    <p:sldId id="287" r:id="rId18"/>
    <p:sldId id="28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090A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6404" autoAdjust="0"/>
  </p:normalViewPr>
  <p:slideViewPr>
    <p:cSldViewPr snapToGrid="0">
      <p:cViewPr varScale="1">
        <p:scale>
          <a:sx n="115" d="100"/>
          <a:sy n="115" d="100"/>
        </p:scale>
        <p:origin x="258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C1-46BF-8440-AEFD0DA39D91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8C1-46BF-8440-AEFD0DA39D9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</c:v>
                </c:pt>
                <c:pt idx="1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C1-46BF-8440-AEFD0DA39D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64E-4D58-81DC-2B1385B5A2BF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4E-4D58-81DC-2B1385B5A2B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</c:v>
                </c:pt>
                <c:pt idx="1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4E-4D58-81DC-2B1385B5A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74-451F-922D-5036AF7DB1A6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74-451F-922D-5036AF7DB1A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</c:v>
                </c:pt>
                <c:pt idx="1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74-451F-922D-5036AF7DB1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11-4772-93FF-8CF059B0717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11-4772-93FF-8CF059B0717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37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11-4772-93FF-8CF059B07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EF-486F-B9C3-BB44DDE740B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EF-486F-B9C3-BB44DDE740B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EF-486F-B9C3-BB44DDE74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2"/>
                </a:solidFill>
              </a:rPr>
              <a:t>Annual Sales &amp; Gross Profit</a:t>
            </a:r>
          </a:p>
        </c:rich>
      </c:tx>
      <c:layout>
        <c:manualLayout>
          <c:xMode val="edge"/>
          <c:yMode val="edge"/>
          <c:x val="9.9205277819246675E-3"/>
          <c:y val="9.283625730994152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300</c:v>
                </c:pt>
                <c:pt idx="1">
                  <c:v>400</c:v>
                </c:pt>
                <c:pt idx="2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30-4838-AC67-F96C488013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Net Profit</c:v>
                </c:pt>
              </c:strCache>
            </c:strRef>
          </c:tx>
          <c:spPr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36</c:v>
                </c:pt>
                <c:pt idx="1">
                  <c:v>48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30-4838-AC67-F96C48801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overlap val="-12"/>
        <c:axId val="490625744"/>
        <c:axId val="490625104"/>
      </c:barChart>
      <c:catAx>
        <c:axId val="49062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625104"/>
        <c:crosses val="autoZero"/>
        <c:auto val="1"/>
        <c:lblAlgn val="ctr"/>
        <c:lblOffset val="100"/>
        <c:noMultiLvlLbl val="0"/>
      </c:catAx>
      <c:valAx>
        <c:axId val="490625104"/>
        <c:scaling>
          <c:orientation val="minMax"/>
          <c:max val="500"/>
        </c:scaling>
        <c:delete val="0"/>
        <c:axPos val="l"/>
        <c:majorGridlines>
          <c:spPr>
            <a:ln w="317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62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2E-4A67-ABB7-DD78A2E787CE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2E-4A67-ABB7-DD78A2E787C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42E-4A67-ABB7-DD78A2E787CE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42E-4A67-ABB7-DD78A2E787C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15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42E-4A67-ABB7-DD78A2E787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2"/>
        <c:holeSize val="71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9T18:58:41.436" idx="6">
    <p:pos x="10" y="10"/>
    <p:text/>
    <p:extLst>
      <p:ext uri="{C676402C-5697-4E1C-873F-D02D1690AC5C}">
        <p15:threadingInfo xmlns:p15="http://schemas.microsoft.com/office/powerpoint/2012/main" timeZoneBias="-27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37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64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683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190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262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29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17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7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75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6/20/2019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s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6/20/2019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8979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6/20/2019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3" name="Picture Placeholder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4" name="Picture Placeholder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7104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6/20/2019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5339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6/20/2019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992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6/20/2019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38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6/20/2019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6/20/2019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6/20/2019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6/20/2019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6/20/2019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6/20/2019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6/20/2019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6/20/2019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6/20/2019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jp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6.png"/><Relationship Id="rId9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rofessionals collaborating at a table over a laptop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795549" y="2053244"/>
            <a:ext cx="7506393" cy="1176251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400" dirty="0" smtClean="0">
                <a:solidFill>
                  <a:srgbClr val="404040"/>
                </a:solidFill>
              </a:rPr>
              <a:t>EVENO</a:t>
            </a:r>
            <a:endParaRPr lang="en-US" sz="5400" dirty="0">
              <a:solidFill>
                <a:srgbClr val="40404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007" y="5793970"/>
            <a:ext cx="1529542" cy="7813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June 2019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People discuss something">
            <a:extLst>
              <a:ext uri="{FF2B5EF4-FFF2-40B4-BE49-F238E27FC236}">
                <a16:creationId xmlns:a16="http://schemas.microsoft.com/office/drawing/2014/main" id="{AA6A75DC-BE31-480B-B034-B1DF7AFA50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15389"/>
            <a:ext cx="12192000" cy="3742611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24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3" name="Oval 12" descr="Beige oval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365125"/>
            <a:ext cx="10515600" cy="1325563"/>
          </a:xfrm>
        </p:spPr>
        <p:txBody>
          <a:bodyPr/>
          <a:lstStyle/>
          <a:p>
            <a:r>
              <a:rPr lang="en-US" dirty="0"/>
              <a:t>REVENUE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 bwMode="white">
          <a:xfrm>
            <a:off x="2153349" y="1985963"/>
            <a:ext cx="3789362" cy="823912"/>
          </a:xfrm>
        </p:spPr>
        <p:txBody>
          <a:bodyPr/>
          <a:lstStyle/>
          <a:p>
            <a:r>
              <a:rPr lang="en-US" dirty="0"/>
              <a:t>Ut fermentum a magna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 bwMode="white">
          <a:xfrm>
            <a:off x="2116773" y="3434047"/>
            <a:ext cx="3789362" cy="2755616"/>
          </a:xfrm>
        </p:spPr>
        <p:txBody>
          <a:bodyPr>
            <a:normAutofit lnSpcReduction="10000"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Lorem ipsum</a:t>
            </a:r>
            <a:r>
              <a:rPr lang="en-US" sz="1800" i="1" spc="-5" dirty="0">
                <a:solidFill>
                  <a:srgbClr val="FFFFFF"/>
                </a:solidFill>
                <a:cs typeface="Arial"/>
              </a:rPr>
              <a:t>:</a:t>
            </a:r>
            <a:r>
              <a:rPr lang="en-US" sz="1800" i="1" spc="-4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10%-17%</a:t>
            </a:r>
            <a:endParaRPr lang="en-US" sz="1800" i="1" dirty="0">
              <a:solidFill>
                <a:schemeClr val="accent1"/>
              </a:solidFill>
              <a:cs typeface="Arial"/>
            </a:endParaRP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spc="-5" dirty="0">
                <a:solidFill>
                  <a:srgbClr val="FFFFFF"/>
                </a:solidFill>
                <a:cs typeface="Arial"/>
              </a:rPr>
              <a:t>Dolor sit amet: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13%- 17%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spc="-5" dirty="0">
                <a:solidFill>
                  <a:srgbClr val="FFFFFF"/>
                </a:solidFill>
                <a:cs typeface="Arial"/>
              </a:rPr>
              <a:t>Consectetur</a:t>
            </a:r>
            <a:r>
              <a:rPr lang="en-US" sz="1800" i="1" spc="-35" dirty="0">
                <a:solidFill>
                  <a:srgbClr val="FFFFFF"/>
                </a:solidFill>
                <a:cs typeface="Arial"/>
              </a:rPr>
              <a:t>:</a:t>
            </a:r>
            <a:r>
              <a:rPr lang="en-US" sz="1800" i="1" spc="-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5%-10%</a:t>
            </a:r>
          </a:p>
          <a:p>
            <a:pPr marR="775335">
              <a:lnSpc>
                <a:spcPct val="125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Adipiscing: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$25 service fee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spc="-25" dirty="0">
                <a:solidFill>
                  <a:srgbClr val="FFFFFF"/>
                </a:solidFill>
                <a:cs typeface="Arial"/>
              </a:rPr>
              <a:t>Etiam aliquet</a:t>
            </a:r>
            <a:r>
              <a:rPr lang="en-US" sz="1800" i="1" dirty="0">
                <a:solidFill>
                  <a:srgbClr val="FFFFFF"/>
                </a:solidFill>
                <a:cs typeface="Arial"/>
              </a:rPr>
              <a:t>:</a:t>
            </a:r>
            <a:r>
              <a:rPr lang="en-US" sz="1800" i="1" spc="-6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30%-33%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white"/>
        <p:txBody>
          <a:bodyPr/>
          <a:lstStyle/>
          <a:p>
            <a:r>
              <a:rPr lang="en-US" dirty="0"/>
              <a:t>Ut congue quis tortor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 bwMode="white"/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 sz="1800" i="1" spc="-5" dirty="0">
                <a:solidFill>
                  <a:srgbClr val="FFFFFF"/>
                </a:solidFill>
                <a:cs typeface="Arial"/>
              </a:rPr>
              <a:t>Dolor sit amet</a:t>
            </a:r>
            <a:r>
              <a:rPr lang="en-US" sz="1800" i="1" dirty="0">
                <a:solidFill>
                  <a:srgbClr val="FFFFFF"/>
                </a:solidFill>
                <a:cs typeface="Arial"/>
              </a:rPr>
              <a:t>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6 – 9 months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Consectetur: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9 – 12 months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Adipiscing: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immediate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Etiam aliquet: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depends</a:t>
            </a:r>
            <a:endParaRPr lang="en-US" sz="18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7" y="1346384"/>
            <a:ext cx="3672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FORECAST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4" name="Content Placeholder 7" descr="Table">
            <a:extLst>
              <a:ext uri="{FF2B5EF4-FFF2-40B4-BE49-F238E27FC236}">
                <a16:creationId xmlns:a16="http://schemas.microsoft.com/office/drawing/2014/main" id="{E90E34E9-7D18-4CB9-B198-BB2D0AC695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0350806"/>
              </p:ext>
            </p:extLst>
          </p:nvPr>
        </p:nvGraphicFramePr>
        <p:xfrm>
          <a:off x="1770186" y="1702055"/>
          <a:ext cx="79977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895">
                  <a:extLst>
                    <a:ext uri="{9D8B030D-6E8A-4147-A177-3AD203B41FA5}">
                      <a16:colId xmlns:a16="http://schemas.microsoft.com/office/drawing/2014/main" val="2120316286"/>
                    </a:ext>
                  </a:extLst>
                </a:gridCol>
                <a:gridCol w="1572936">
                  <a:extLst>
                    <a:ext uri="{9D8B030D-6E8A-4147-A177-3AD203B41FA5}">
                      <a16:colId xmlns:a16="http://schemas.microsoft.com/office/drawing/2014/main" val="3254578854"/>
                    </a:ext>
                  </a:extLst>
                </a:gridCol>
                <a:gridCol w="1572936">
                  <a:extLst>
                    <a:ext uri="{9D8B030D-6E8A-4147-A177-3AD203B41FA5}">
                      <a16:colId xmlns:a16="http://schemas.microsoft.com/office/drawing/2014/main" val="2480324120"/>
                    </a:ext>
                  </a:extLst>
                </a:gridCol>
                <a:gridCol w="1572936">
                  <a:extLst>
                    <a:ext uri="{9D8B030D-6E8A-4147-A177-3AD203B41FA5}">
                      <a16:colId xmlns:a16="http://schemas.microsoft.com/office/drawing/2014/main" val="3000376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3 YEAR SALES</a:t>
                      </a:r>
                      <a:r>
                        <a:rPr sz="1400" b="1" spc="-5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b="1" spc="-1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SUMMARY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YR1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YR2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YR3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10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3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Total</a:t>
                      </a:r>
                      <a:r>
                        <a:rPr sz="1200" spc="-1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Sales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$400,000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$500,000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27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Average </a:t>
                      </a:r>
                      <a:r>
                        <a:rPr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%</a:t>
                      </a:r>
                      <a:r>
                        <a:rPr sz="1200" spc="-1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Commission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12%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12%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12%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92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NET</a:t>
                      </a:r>
                      <a:r>
                        <a:rPr sz="1200" b="1" spc="-1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PROFIT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$36,000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$48,000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066630"/>
                  </a:ext>
                </a:extLst>
              </a:tr>
            </a:tbl>
          </a:graphicData>
        </a:graphic>
      </p:graphicFrame>
      <p:graphicFrame>
        <p:nvGraphicFramePr>
          <p:cNvPr id="5" name="Content Placeholder 10" descr="Chart">
            <a:extLst>
              <a:ext uri="{FF2B5EF4-FFF2-40B4-BE49-F238E27FC236}">
                <a16:creationId xmlns:a16="http://schemas.microsoft.com/office/drawing/2014/main" id="{33BB317E-E302-4E8A-84B6-84B049BCD1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7771629"/>
              </p:ext>
            </p:extLst>
          </p:nvPr>
        </p:nvGraphicFramePr>
        <p:xfrm>
          <a:off x="1685778" y="3500438"/>
          <a:ext cx="8189742" cy="27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>
            <a:off x="927187" y="1346810"/>
            <a:ext cx="3744000" cy="0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09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People discuss something">
            <a:extLst>
              <a:ext uri="{FF2B5EF4-FFF2-40B4-BE49-F238E27FC236}">
                <a16:creationId xmlns:a16="http://schemas.microsoft.com/office/drawing/2014/main" id="{0FD54BB1-BA8F-46B1-AE35-C73B73A4821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"/>
            <a:ext cx="12189599" cy="6856649"/>
          </a:xfrm>
        </p:spPr>
      </p:pic>
      <p:sp>
        <p:nvSpPr>
          <p:cNvPr id="35" name="object 3" descr="Blue rectangle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3600" y="1350"/>
            <a:ext cx="121884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Oval 47" descr="Beige oval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 descr="Blue rectangle">
            <a:extLst>
              <a:ext uri="{FF2B5EF4-FFF2-40B4-BE49-F238E27FC236}">
                <a16:creationId xmlns:a16="http://schemas.microsoft.com/office/drawing/2014/main" id="{B743B096-6BB3-4330-9D5B-22EEBAF87BEE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TEAM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70BF709-D6E1-4AFF-A538-E9F7D1A452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2378173" y="4983473"/>
            <a:ext cx="2700338" cy="738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Amir M Pirhosseinloo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i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CE3A891-B3D6-4B07-A0B9-8F86A9EE58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white">
          <a:xfrm>
            <a:off x="4744630" y="4350874"/>
            <a:ext cx="2700338" cy="73818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Arad </a:t>
            </a:r>
            <a:r>
              <a:rPr lang="en-US" dirty="0" smtClean="0"/>
              <a:t>Ashrafi</a:t>
            </a: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C7D8CB18-31C2-421A-B086-BCC239E2F5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white">
          <a:xfrm>
            <a:off x="7060980" y="4960379"/>
            <a:ext cx="2700338" cy="73818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Milad </a:t>
            </a:r>
            <a:r>
              <a:rPr lang="en-US" dirty="0" smtClean="0"/>
              <a:t>Asadollahi</a:t>
            </a:r>
            <a:endParaRPr lang="en-US" dirty="0"/>
          </a:p>
        </p:txBody>
      </p:sp>
      <p:sp>
        <p:nvSpPr>
          <p:cNvPr id="49" name="object 6" descr="Beige rectangl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 bwMode="ltGray">
          <a:xfrm>
            <a:off x="957251" y="1352776"/>
            <a:ext cx="212400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44346" y="1995650"/>
            <a:ext cx="2103309" cy="225387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679092" y="2584781"/>
            <a:ext cx="2103309" cy="225387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359495" y="2584782"/>
            <a:ext cx="2103309" cy="225387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72585" y="2054463"/>
            <a:ext cx="2103309" cy="225387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9903947" y="1992722"/>
            <a:ext cx="2103309" cy="225387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482" y="2838450"/>
            <a:ext cx="1749721" cy="1749721"/>
          </a:xfrm>
          <a:prstGeom prst="rect">
            <a:avLst/>
          </a:prstGeom>
        </p:spPr>
      </p:pic>
      <p:sp>
        <p:nvSpPr>
          <p:cNvPr id="37" name="Text Placeholder 43">
            <a:extLst>
              <a:ext uri="{FF2B5EF4-FFF2-40B4-BE49-F238E27FC236}">
                <a16:creationId xmlns:a16="http://schemas.microsoft.com/office/drawing/2014/main" id="{C7D8CB18-31C2-421A-B086-BCC239E2F5A9}"/>
              </a:ext>
            </a:extLst>
          </p:cNvPr>
          <p:cNvSpPr txBox="1">
            <a:spLocks/>
          </p:cNvSpPr>
          <p:nvPr/>
        </p:nvSpPr>
        <p:spPr bwMode="white">
          <a:xfrm>
            <a:off x="9605432" y="4365403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Mahdi Abdollahpour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i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38" name="Text Placeholder 43">
            <a:extLst>
              <a:ext uri="{FF2B5EF4-FFF2-40B4-BE49-F238E27FC236}">
                <a16:creationId xmlns:a16="http://schemas.microsoft.com/office/drawing/2014/main" id="{C7D8CB18-31C2-421A-B086-BCC239E2F5A9}"/>
              </a:ext>
            </a:extLst>
          </p:cNvPr>
          <p:cNvSpPr txBox="1">
            <a:spLocks/>
          </p:cNvSpPr>
          <p:nvPr/>
        </p:nvSpPr>
        <p:spPr bwMode="white">
          <a:xfrm>
            <a:off x="-127166" y="4445505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Mohammad H Khojaste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i="1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44" y="417362"/>
            <a:ext cx="3932237" cy="1302111"/>
          </a:xfrm>
        </p:spPr>
        <p:txBody>
          <a:bodyPr/>
          <a:lstStyle/>
          <a:p>
            <a:r>
              <a:rPr lang="en-US" dirty="0"/>
              <a:t>MAJOR</a:t>
            </a:r>
            <a:br>
              <a:rPr lang="en-US" dirty="0"/>
            </a:br>
            <a:r>
              <a:rPr lang="en-US" dirty="0"/>
              <a:t>COMPETITORS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07B54-E3ED-4BBF-91BB-9F611C440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ltGray">
          <a:xfrm>
            <a:off x="7055714" y="1769168"/>
            <a:ext cx="4531709" cy="14312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Home Based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Lorem ipsum dolor sit amet, consectetur adipiscing elit. Etiam aliquet eu mi quis lacinia.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Placeholder 6" descr="Two men look at laptop">
            <a:extLst>
              <a:ext uri="{FF2B5EF4-FFF2-40B4-BE49-F238E27FC236}">
                <a16:creationId xmlns:a16="http://schemas.microsoft.com/office/drawing/2014/main" id="{2CD8DFC9-E679-43B6-94BA-67756E397A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" y="2781223"/>
            <a:ext cx="6024983" cy="2736901"/>
          </a:xfrm>
        </p:spPr>
      </p:pic>
      <p:pic>
        <p:nvPicPr>
          <p:cNvPr id="15" name="Picture Placeholder 14" descr="Check icon">
            <a:extLst>
              <a:ext uri="{FF2B5EF4-FFF2-40B4-BE49-F238E27FC236}">
                <a16:creationId xmlns:a16="http://schemas.microsoft.com/office/drawing/2014/main" id="{2BB6FD49-92B0-4DC9-AC1D-17947DECCCB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1713834"/>
            <a:ext cx="576000" cy="576000"/>
          </a:xfrm>
        </p:spPr>
      </p:pic>
      <p:pic>
        <p:nvPicPr>
          <p:cNvPr id="17" name="Picture Placeholder 16" descr="Check icon">
            <a:extLst>
              <a:ext uri="{FF2B5EF4-FFF2-40B4-BE49-F238E27FC236}">
                <a16:creationId xmlns:a16="http://schemas.microsoft.com/office/drawing/2014/main" id="{B35AF671-FB05-4C5C-AD79-E7C03FDFC8C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3044476"/>
            <a:ext cx="576000" cy="576001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D93562-F631-4ADB-AB50-4D5ECF40F8A1}"/>
              </a:ext>
            </a:extLst>
          </p:cNvPr>
          <p:cNvSpPr>
            <a:spLocks noGrp="1"/>
          </p:cNvSpPr>
          <p:nvPr>
            <p:ph type="body" sz="half" idx="23"/>
          </p:nvPr>
        </p:nvSpPr>
        <p:spPr bwMode="ltGray">
          <a:xfrm>
            <a:off x="7055713" y="3099022"/>
            <a:ext cx="4531709" cy="143123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Online Based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Ut fermentum a magna ut eleifend. Integer convallis suscipit ante eu varius. Morbi a purus dolor. Suspendisse sit amet ipsum finibus justo viverra blandit. </a:t>
            </a:r>
          </a:p>
        </p:txBody>
      </p:sp>
      <p:pic>
        <p:nvPicPr>
          <p:cNvPr id="19" name="Picture Placeholder 18" descr="Check icon">
            <a:extLst>
              <a:ext uri="{FF2B5EF4-FFF2-40B4-BE49-F238E27FC236}">
                <a16:creationId xmlns:a16="http://schemas.microsoft.com/office/drawing/2014/main" id="{D0EA9FF8-E112-4BA0-B552-7EC47F10324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4558201"/>
            <a:ext cx="576000" cy="57600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254C44F-43DD-4310-BB15-9C29C646DB24}"/>
              </a:ext>
            </a:extLst>
          </p:cNvPr>
          <p:cNvSpPr>
            <a:spLocks noGrp="1"/>
          </p:cNvSpPr>
          <p:nvPr>
            <p:ph type="body" sz="half" idx="25"/>
          </p:nvPr>
        </p:nvSpPr>
        <p:spPr bwMode="ltGray">
          <a:xfrm>
            <a:off x="7055713" y="4627654"/>
            <a:ext cx="4672463" cy="14312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Discount Provider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Ut congue quis tortor eget sodales. Nulla a erat eget nunc hendrerit ultrices eu.</a:t>
            </a:r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919594" y="1786728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812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's hand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REQUIRED FUNDING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912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Oval 5" descr="White circle">
            <a:extLst>
              <a:ext uri="{FF2B5EF4-FFF2-40B4-BE49-F238E27FC236}">
                <a16:creationId xmlns:a16="http://schemas.microsoft.com/office/drawing/2014/main" id="{18308D5A-12F5-4BB2-A4E0-37BA17CB1AB5}"/>
              </a:ext>
            </a:extLst>
          </p:cNvPr>
          <p:cNvSpPr/>
          <p:nvPr/>
        </p:nvSpPr>
        <p:spPr>
          <a:xfrm>
            <a:off x="3848746" y="1611824"/>
            <a:ext cx="4494508" cy="44945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>
            <a:off x="944410" y="1345847"/>
            <a:ext cx="435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10" name="Content Placeholder 24" descr="Chart">
            <a:extLst>
              <a:ext uri="{FF2B5EF4-FFF2-40B4-BE49-F238E27FC236}">
                <a16:creationId xmlns:a16="http://schemas.microsoft.com/office/drawing/2014/main" id="{4AF4332F-83BC-4DC5-9516-227508BC57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8110577"/>
              </p:ext>
            </p:extLst>
          </p:nvPr>
        </p:nvGraphicFramePr>
        <p:xfrm>
          <a:off x="2520157" y="1699285"/>
          <a:ext cx="7151687" cy="4319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object 7">
            <a:extLst>
              <a:ext uri="{FF2B5EF4-FFF2-40B4-BE49-F238E27FC236}">
                <a16:creationId xmlns:a16="http://schemas.microsoft.com/office/drawing/2014/main" id="{ADD866C3-A26F-4579-B7C3-5EFD9B87C03B}"/>
              </a:ext>
            </a:extLst>
          </p:cNvPr>
          <p:cNvSpPr txBox="1"/>
          <p:nvPr/>
        </p:nvSpPr>
        <p:spPr>
          <a:xfrm>
            <a:off x="9187353" y="2469616"/>
            <a:ext cx="1501140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DEBT INVESTOR</a:t>
            </a:r>
          </a:p>
          <a:p>
            <a:pPr marL="12700" algn="r"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443DAA2-8BB3-4983-BE18-DE25682FF713}"/>
              </a:ext>
            </a:extLst>
          </p:cNvPr>
          <p:cNvSpPr txBox="1"/>
          <p:nvPr/>
        </p:nvSpPr>
        <p:spPr>
          <a:xfrm>
            <a:off x="1503507" y="4946920"/>
            <a:ext cx="1610330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BANK</a:t>
            </a: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5E34A9E-134A-42FD-820E-74C9C4A6E06E}"/>
              </a:ext>
            </a:extLst>
          </p:cNvPr>
          <p:cNvSpPr txBox="1"/>
          <p:nvPr/>
        </p:nvSpPr>
        <p:spPr>
          <a:xfrm>
            <a:off x="8977095" y="4946920"/>
            <a:ext cx="1711398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OWNER EQUITY</a:t>
            </a:r>
          </a:p>
          <a:p>
            <a:pPr marL="12700" algn="r">
              <a:lnSpc>
                <a:spcPct val="100000"/>
              </a:lnSpc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FFC4D6E5-F39D-4148-8E29-64D0DE6071D2}"/>
              </a:ext>
            </a:extLst>
          </p:cNvPr>
          <p:cNvSpPr txBox="1"/>
          <p:nvPr/>
        </p:nvSpPr>
        <p:spPr>
          <a:xfrm>
            <a:off x="1503507" y="2469616"/>
            <a:ext cx="1793571" cy="682238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DEBT</a:t>
            </a:r>
            <a:r>
              <a:rPr lang="en-US" sz="1400" i="1" spc="-15" dirty="0">
                <a:solidFill>
                  <a:schemeClr val="bg2"/>
                </a:solidFill>
                <a:cs typeface="Arial"/>
              </a:rPr>
              <a:t> </a:t>
            </a:r>
            <a:r>
              <a:rPr lang="en-US" sz="1400" i="1" spc="20" dirty="0">
                <a:solidFill>
                  <a:schemeClr val="bg2"/>
                </a:solidFill>
                <a:cs typeface="Arial"/>
              </a:rPr>
              <a:t>INVESTMENT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  <a:cs typeface="Avenir Black"/>
              </a:rPr>
              <a:t>$XXXXX</a:t>
            </a:r>
            <a:endParaRPr lang="en-US" sz="2500" dirty="0">
              <a:solidFill>
                <a:schemeClr val="bg1"/>
              </a:solidFill>
              <a:latin typeface="+mj-lt"/>
              <a:cs typeface="Avenir Black"/>
            </a:endParaRPr>
          </a:p>
        </p:txBody>
      </p:sp>
      <p:cxnSp>
        <p:nvCxnSpPr>
          <p:cNvPr id="15" name="Straight Connector 14" descr="White line">
            <a:extLst>
              <a:ext uri="{FF2B5EF4-FFF2-40B4-BE49-F238E27FC236}">
                <a16:creationId xmlns:a16="http://schemas.microsoft.com/office/drawing/2014/main" id="{8F10C47F-8DB6-4F10-999F-9F0945EF1066}"/>
              </a:ext>
            </a:extLst>
          </p:cNvPr>
          <p:cNvCxnSpPr/>
          <p:nvPr/>
        </p:nvCxnSpPr>
        <p:spPr>
          <a:xfrm>
            <a:off x="3255441" y="2944678"/>
            <a:ext cx="93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White line">
            <a:extLst>
              <a:ext uri="{FF2B5EF4-FFF2-40B4-BE49-F238E27FC236}">
                <a16:creationId xmlns:a16="http://schemas.microsoft.com/office/drawing/2014/main" id="{ABF823CE-8F30-44E8-A4F3-B87E440DA298}"/>
              </a:ext>
            </a:extLst>
          </p:cNvPr>
          <p:cNvCxnSpPr>
            <a:cxnSpLocks/>
          </p:cNvCxnSpPr>
          <p:nvPr/>
        </p:nvCxnSpPr>
        <p:spPr>
          <a:xfrm>
            <a:off x="3255441" y="5406326"/>
            <a:ext cx="14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White line">
            <a:extLst>
              <a:ext uri="{FF2B5EF4-FFF2-40B4-BE49-F238E27FC236}">
                <a16:creationId xmlns:a16="http://schemas.microsoft.com/office/drawing/2014/main" id="{1EC67F4A-791B-465C-A6D0-425D45D4BDC4}"/>
              </a:ext>
            </a:extLst>
          </p:cNvPr>
          <p:cNvCxnSpPr>
            <a:cxnSpLocks/>
          </p:cNvCxnSpPr>
          <p:nvPr/>
        </p:nvCxnSpPr>
        <p:spPr>
          <a:xfrm>
            <a:off x="7961864" y="2944678"/>
            <a:ext cx="9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White line">
            <a:extLst>
              <a:ext uri="{FF2B5EF4-FFF2-40B4-BE49-F238E27FC236}">
                <a16:creationId xmlns:a16="http://schemas.microsoft.com/office/drawing/2014/main" id="{21CEE569-9C3A-4C5E-A777-4A90772E84F2}"/>
              </a:ext>
            </a:extLst>
          </p:cNvPr>
          <p:cNvCxnSpPr>
            <a:cxnSpLocks/>
          </p:cNvCxnSpPr>
          <p:nvPr/>
        </p:nvCxnSpPr>
        <p:spPr>
          <a:xfrm>
            <a:off x="7680960" y="5406326"/>
            <a:ext cx="12529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811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Girl with document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sz="2500" b="1" i="1" spc="60" dirty="0" smtClean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Arad Ashrafi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70" dirty="0" smtClean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arad.ashrafi</a:t>
            </a:r>
            <a:r>
              <a:rPr lang="en-US" sz="2500" b="1" i="1" spc="70" dirty="0" smtClean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@gmail.com</a:t>
            </a:r>
            <a:endParaRPr lang="en-US" sz="2500" b="1" i="1" spc="70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en-US" sz="2500" b="1" dirty="0" smtClean="0">
                <a:solidFill>
                  <a:schemeClr val="tx2">
                    <a:alpha val="50000"/>
                  </a:schemeClr>
                </a:solidFill>
                <a:effectLst>
                  <a:outerShdw blurRad="127000" dist="50800" dir="5400000" sx="200000" sy="200000" algn="ctr" rotWithShape="0">
                    <a:srgbClr val="000000">
                      <a:alpha val="0"/>
                    </a:srgbClr>
                  </a:outerShdw>
                </a:effectLst>
              </a:rPr>
              <a:t>0911-829-5535</a:t>
            </a:r>
            <a:endParaRPr lang="en-US" sz="2500" b="1" dirty="0">
              <a:solidFill>
                <a:schemeClr val="tx2">
                  <a:alpha val="50000"/>
                </a:schemeClr>
              </a:solidFill>
              <a:effectLst>
                <a:outerShdw blurRad="127000" dist="50800" dir="5400000" sx="200000" sy="2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  <p:pic>
        <p:nvPicPr>
          <p:cNvPr id="11" name="Graphic 10" descr="Person icon">
            <a:extLst>
              <a:ext uri="{FF2B5EF4-FFF2-40B4-BE49-F238E27FC236}">
                <a16:creationId xmlns:a16="http://schemas.microsoft.com/office/drawing/2014/main" id="{623730AD-04DB-4D31-90B9-486007BC4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12" name="Graphic 11" descr="Mail icon">
            <a:extLst>
              <a:ext uri="{FF2B5EF4-FFF2-40B4-BE49-F238E27FC236}">
                <a16:creationId xmlns:a16="http://schemas.microsoft.com/office/drawing/2014/main" id="{A19DD78C-1BBA-435D-AB9C-910A5A3B5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3" name="Graphic 12" descr="Phone icon">
            <a:extLst>
              <a:ext uri="{FF2B5EF4-FFF2-40B4-BE49-F238E27FC236}">
                <a16:creationId xmlns:a16="http://schemas.microsoft.com/office/drawing/2014/main" id="{E1FE68E0-BC77-4B86-BF40-6A4FF5062F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67642" y="2"/>
            <a:ext cx="9056716" cy="34778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We are trying to join </a:t>
            </a:r>
            <a:r>
              <a:rPr lang="en-US" sz="4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the</a:t>
            </a:r>
          </a:p>
          <a:p>
            <a:pPr algn="ctr"/>
            <a:endParaRPr lang="en-US" sz="4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algn="ctr"/>
            <a:r>
              <a:rPr lang="en-US" sz="44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EVENT </a:t>
            </a:r>
            <a:r>
              <a:rPr lang="en-US" sz="4400" i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ATTENDANT</a:t>
            </a:r>
            <a:r>
              <a:rPr lang="en-US" sz="4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</a:t>
            </a:r>
          </a:p>
          <a:p>
            <a:pPr algn="ctr"/>
            <a:r>
              <a:rPr lang="en-US" sz="4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to</a:t>
            </a:r>
            <a:endParaRPr lang="en-US" sz="4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algn="ctr"/>
            <a:r>
              <a:rPr lang="en-US" sz="4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EVENT HOLDERs</a:t>
            </a:r>
          </a:p>
        </p:txBody>
      </p:sp>
    </p:spTree>
    <p:extLst>
      <p:ext uri="{BB962C8B-B14F-4D97-AF65-F5344CB8AC3E}">
        <p14:creationId xmlns:p14="http://schemas.microsoft.com/office/powerpoint/2010/main" val="9338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3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32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245" y="199505"/>
            <a:ext cx="4352753" cy="2452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loud Callout 8"/>
          <p:cNvSpPr/>
          <p:nvPr/>
        </p:nvSpPr>
        <p:spPr>
          <a:xfrm>
            <a:off x="3108961" y="507077"/>
            <a:ext cx="2003366" cy="1633450"/>
          </a:xfrm>
          <a:prstGeom prst="cloudCallou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Callout 9"/>
          <p:cNvSpPr/>
          <p:nvPr/>
        </p:nvSpPr>
        <p:spPr>
          <a:xfrm>
            <a:off x="1737361" y="16626"/>
            <a:ext cx="2743200" cy="2410691"/>
          </a:xfrm>
          <a:prstGeom prst="cloudCallou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can I fill my café with lots of customers ??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Cloud Callout 10"/>
          <p:cNvSpPr/>
          <p:nvPr/>
        </p:nvSpPr>
        <p:spPr>
          <a:xfrm>
            <a:off x="7838902" y="367838"/>
            <a:ext cx="2658635" cy="1926475"/>
          </a:xfrm>
          <a:prstGeom prst="cloudCallou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can I find events and compare them without a lots of exploration?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3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4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71450"/>
            <a:ext cx="3962400" cy="22951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0742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8AA6DB-EBDB-4269-B4E5-AD059714C629}"/>
              </a:ext>
            </a:extLst>
          </p:cNvPr>
          <p:cNvSpPr>
            <a:spLocks noGrp="1"/>
          </p:cNvSpPr>
          <p:nvPr>
            <p:ph sz="half" idx="15"/>
          </p:nvPr>
        </p:nvSpPr>
        <p:spPr bwMode="white">
          <a:xfrm>
            <a:off x="8511832" y="2196517"/>
            <a:ext cx="2983732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Entertainment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4898394" y="2196517"/>
            <a:ext cx="3148965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Categorization of Events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endParaRPr lang="en-US" sz="14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</a:t>
            </a:r>
            <a:r>
              <a:rPr lang="en-US" dirty="0"/>
              <a:t> </a:t>
            </a:r>
            <a:r>
              <a:rPr lang="en-US" dirty="0" smtClean="0"/>
              <a:t>VP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26312" y="2177713"/>
            <a:ext cx="3148965" cy="2146629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Easy Accessibility to Events</a:t>
            </a:r>
          </a:p>
          <a:p>
            <a:pPr marL="12700">
              <a:lnSpc>
                <a:spcPct val="120000"/>
              </a:lnSpc>
              <a:spcBef>
                <a:spcPts val="100"/>
              </a:spcBef>
            </a:pPr>
            <a:endParaRPr lang="en-US" sz="1900" b="1" dirty="0" smtClean="0">
              <a:solidFill>
                <a:schemeClr val="bg1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176240-9D71-46A9-959A-FFCF84DC04A3}"/>
              </a:ext>
            </a:extLst>
          </p:cNvPr>
          <p:cNvSpPr>
            <a:spLocks noGrp="1"/>
          </p:cNvSpPr>
          <p:nvPr>
            <p:ph sz="half" idx="17"/>
          </p:nvPr>
        </p:nvSpPr>
        <p:spPr bwMode="white">
          <a:xfrm>
            <a:off x="1326312" y="3263725"/>
            <a:ext cx="3690011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 smtClean="0">
                <a:solidFill>
                  <a:schemeClr val="bg1"/>
                </a:solidFill>
              </a:rPr>
              <a:t>Reducing Cost of Service</a:t>
            </a:r>
            <a:endParaRPr lang="en-US" sz="19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C0FED8-C734-4A93-8023-C7053E036A1E}"/>
              </a:ext>
            </a:extLst>
          </p:cNvPr>
          <p:cNvSpPr>
            <a:spLocks noGrp="1"/>
          </p:cNvSpPr>
          <p:nvPr>
            <p:ph sz="half" idx="18"/>
          </p:nvPr>
        </p:nvSpPr>
        <p:spPr bwMode="white">
          <a:xfrm>
            <a:off x="1315534" y="4799919"/>
            <a:ext cx="3259789" cy="2377977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Provide More </a:t>
            </a:r>
            <a:r>
              <a:rPr lang="en-US" sz="1900" b="1" dirty="0" smtClean="0">
                <a:solidFill>
                  <a:schemeClr val="bg1"/>
                </a:solidFill>
              </a:rPr>
              <a:t>Income</a:t>
            </a:r>
            <a:endParaRPr lang="en-US" sz="1400" i="1" spc="-15" dirty="0" smtClean="0">
              <a:solidFill>
                <a:schemeClr val="bg1"/>
              </a:solidFill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0463" y="2113300"/>
            <a:ext cx="576000" cy="576000"/>
          </a:xfrm>
        </p:spPr>
      </p:pic>
      <p:pic>
        <p:nvPicPr>
          <p:cNvPr id="38" name="Picture Placeholder 37" descr="Check icon">
            <a:extLst>
              <a:ext uri="{FF2B5EF4-FFF2-40B4-BE49-F238E27FC236}">
                <a16:creationId xmlns:a16="http://schemas.microsoft.com/office/drawing/2014/main" id="{D15B4FC9-0788-4E4C-9F5A-FCFAF69E7E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2118725"/>
            <a:ext cx="576000" cy="576000"/>
          </a:xfrm>
        </p:spPr>
      </p:pic>
      <p:pic>
        <p:nvPicPr>
          <p:cNvPr id="40" name="Picture Placeholder 39" descr="Check icon">
            <a:extLst>
              <a:ext uri="{FF2B5EF4-FFF2-40B4-BE49-F238E27FC236}">
                <a16:creationId xmlns:a16="http://schemas.microsoft.com/office/drawing/2014/main" id="{250F553C-3E38-47E0-8A58-2967D756991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36450" y="2111386"/>
            <a:ext cx="576000" cy="576000"/>
          </a:xfrm>
        </p:spPr>
      </p:pic>
      <p:pic>
        <p:nvPicPr>
          <p:cNvPr id="34" name="Picture Placeholder 33" descr="Check icon">
            <a:extLst>
              <a:ext uri="{FF2B5EF4-FFF2-40B4-BE49-F238E27FC236}">
                <a16:creationId xmlns:a16="http://schemas.microsoft.com/office/drawing/2014/main" id="{EA6876F1-58FD-4237-BE75-C15655445F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16658" y="4742543"/>
            <a:ext cx="576000" cy="576000"/>
          </a:xfrm>
        </p:spPr>
      </p:pic>
      <p:pic>
        <p:nvPicPr>
          <p:cNvPr id="42" name="Picture Placeholder 41" descr="Check icon">
            <a:extLst>
              <a:ext uri="{FF2B5EF4-FFF2-40B4-BE49-F238E27FC236}">
                <a16:creationId xmlns:a16="http://schemas.microsoft.com/office/drawing/2014/main" id="{C9B2F2DF-F5C3-47DD-B3B0-43E328A2AAA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16658" y="3173367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1"/>
            <a:ext cx="1678028" cy="49412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2" name="Picture Placeholder 31" descr="Check icon">
            <a:extLst>
              <a:ext uri="{FF2B5EF4-FFF2-40B4-BE49-F238E27FC236}">
                <a16:creationId xmlns:a16="http://schemas.microsoft.com/office/drawing/2014/main" id="{6054A700-8461-40AD-8429-6C9F6EEEEC4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56615" y="4742542"/>
            <a:ext cx="576000" cy="576000"/>
          </a:xfrm>
        </p:spPr>
      </p:pic>
      <p:sp>
        <p:nvSpPr>
          <p:cNvPr id="3" name="TextBox 2"/>
          <p:cNvSpPr txBox="1"/>
          <p:nvPr/>
        </p:nvSpPr>
        <p:spPr>
          <a:xfrm>
            <a:off x="418805" y="4167567"/>
            <a:ext cx="3676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Event Holder’s Section: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0347" y="1600024"/>
            <a:ext cx="4325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Event Attendant’s Section: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Content Placeholder 11">
            <a:extLst>
              <a:ext uri="{FF2B5EF4-FFF2-40B4-BE49-F238E27FC236}">
                <a16:creationId xmlns:a16="http://schemas.microsoft.com/office/drawing/2014/main" id="{72176240-9D71-46A9-959A-FFCF84DC04A3}"/>
              </a:ext>
            </a:extLst>
          </p:cNvPr>
          <p:cNvSpPr>
            <a:spLocks noGrp="1"/>
          </p:cNvSpPr>
          <p:nvPr>
            <p:ph sz="half" idx="17"/>
          </p:nvPr>
        </p:nvSpPr>
        <p:spPr bwMode="white">
          <a:xfrm>
            <a:off x="4871096" y="4793944"/>
            <a:ext cx="3690011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 smtClean="0">
                <a:solidFill>
                  <a:schemeClr val="bg1"/>
                </a:solidFill>
              </a:rPr>
              <a:t>Provide More </a:t>
            </a:r>
            <a:r>
              <a:rPr lang="en-US" sz="1900" b="1" dirty="0">
                <a:solidFill>
                  <a:schemeClr val="bg1"/>
                </a:solidFill>
              </a:rPr>
              <a:t>Popularity</a:t>
            </a:r>
          </a:p>
        </p:txBody>
      </p:sp>
    </p:spTree>
    <p:extLst>
      <p:ext uri="{BB962C8B-B14F-4D97-AF65-F5344CB8AC3E}">
        <p14:creationId xmlns:p14="http://schemas.microsoft.com/office/powerpoint/2010/main" val="192141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MARKET SIZE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 flipV="1">
            <a:off x="947607" y="1278845"/>
            <a:ext cx="2834684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7606" y="1655519"/>
            <a:ext cx="4264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Tehran</a:t>
            </a:r>
            <a:endParaRPr lang="fa-IR" sz="3200" b="1" dirty="0" smtClean="0">
              <a:solidFill>
                <a:schemeClr val="bg1"/>
              </a:solidFill>
            </a:endParaRPr>
          </a:p>
          <a:p>
            <a:r>
              <a:rPr lang="en-US" sz="3200" b="1" dirty="0" smtClean="0">
                <a:solidFill>
                  <a:schemeClr val="bg1"/>
                </a:solidFill>
              </a:rPr>
              <a:t>300 – 500 café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At least </a:t>
            </a:r>
            <a:r>
              <a:rPr lang="en-US" sz="3200" b="1" dirty="0" smtClean="0">
                <a:solidFill>
                  <a:srgbClr val="FFFF00"/>
                </a:solidFill>
              </a:rPr>
              <a:t>20000</a:t>
            </a:r>
            <a:r>
              <a:rPr lang="en-US" sz="3200" b="1" dirty="0" smtClean="0">
                <a:solidFill>
                  <a:schemeClr val="bg1"/>
                </a:solidFill>
              </a:rPr>
              <a:t> visits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81538" y="3671984"/>
            <a:ext cx="4028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Tehran &amp; Big Cities</a:t>
            </a:r>
            <a:endParaRPr lang="fa-IR" sz="32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86553" y="4686892"/>
            <a:ext cx="2671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Iran!</a:t>
            </a:r>
            <a:endParaRPr lang="fa-IR" sz="3200" b="1" dirty="0" smtClean="0">
              <a:solidFill>
                <a:schemeClr val="bg1"/>
              </a:solidFill>
            </a:endParaRPr>
          </a:p>
        </p:txBody>
      </p:sp>
      <p:cxnSp>
        <p:nvCxnSpPr>
          <p:cNvPr id="17" name="Elbow Connector 16"/>
          <p:cNvCxnSpPr/>
          <p:nvPr/>
        </p:nvCxnSpPr>
        <p:spPr>
          <a:xfrm>
            <a:off x="1230284" y="3556134"/>
            <a:ext cx="2410691" cy="408237"/>
          </a:xfrm>
          <a:prstGeom prst="bentConnector3">
            <a:avLst>
              <a:gd name="adj1" fmla="val 1034"/>
            </a:avLst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>
            <a:off x="6237317" y="4482773"/>
            <a:ext cx="2410691" cy="408237"/>
          </a:xfrm>
          <a:prstGeom prst="bentConnector3">
            <a:avLst>
              <a:gd name="adj1" fmla="val 1034"/>
            </a:avLst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flipH="1">
            <a:off x="1215713" y="4005675"/>
            <a:ext cx="229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After 2 Years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6293426" y="4933776"/>
            <a:ext cx="229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After 1 Year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22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81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AF702-A859-4D49-823E-45570287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D9271-B659-4A45-8868-BAEC4EF7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75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THE MARKET: Lorem ipsum dolor sit amet</a:t>
            </a:r>
          </a:p>
        </p:txBody>
      </p:sp>
      <p:graphicFrame>
        <p:nvGraphicFramePr>
          <p:cNvPr id="27" name="Content Placeholder 26" descr="Chart">
            <a:extLst>
              <a:ext uri="{FF2B5EF4-FFF2-40B4-BE49-F238E27FC236}">
                <a16:creationId xmlns:a16="http://schemas.microsoft.com/office/drawing/2014/main" id="{8B7962D3-FAFD-4B86-A9C4-A868A9DF6045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739631934"/>
              </p:ext>
            </p:extLst>
          </p:nvPr>
        </p:nvGraphicFramePr>
        <p:xfrm>
          <a:off x="1009142" y="1724978"/>
          <a:ext cx="1971675" cy="17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ontent Placeholder 5" descr="Table">
            <a:extLst>
              <a:ext uri="{FF2B5EF4-FFF2-40B4-BE49-F238E27FC236}">
                <a16:creationId xmlns:a16="http://schemas.microsoft.com/office/drawing/2014/main" id="{4B0BCC78-A7E9-4210-BED1-FB0F136FA0B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254049"/>
              </p:ext>
            </p:extLst>
          </p:nvPr>
        </p:nvGraphicFramePr>
        <p:xfrm>
          <a:off x="947738" y="4189906"/>
          <a:ext cx="7746553" cy="230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687">
                  <a:extLst>
                    <a:ext uri="{9D8B030D-6E8A-4147-A177-3AD203B41FA5}">
                      <a16:colId xmlns:a16="http://schemas.microsoft.com/office/drawing/2014/main" val="413496124"/>
                    </a:ext>
                  </a:extLst>
                </a:gridCol>
                <a:gridCol w="1436517">
                  <a:extLst>
                    <a:ext uri="{9D8B030D-6E8A-4147-A177-3AD203B41FA5}">
                      <a16:colId xmlns:a16="http://schemas.microsoft.com/office/drawing/2014/main" val="1609701450"/>
                    </a:ext>
                  </a:extLst>
                </a:gridCol>
                <a:gridCol w="1418783">
                  <a:extLst>
                    <a:ext uri="{9D8B030D-6E8A-4147-A177-3AD203B41FA5}">
                      <a16:colId xmlns:a16="http://schemas.microsoft.com/office/drawing/2014/main" val="3998250674"/>
                    </a:ext>
                  </a:extLst>
                </a:gridCol>
                <a:gridCol w="1418783">
                  <a:extLst>
                    <a:ext uri="{9D8B030D-6E8A-4147-A177-3AD203B41FA5}">
                      <a16:colId xmlns:a16="http://schemas.microsoft.com/office/drawing/2014/main" val="3885689842"/>
                    </a:ext>
                  </a:extLst>
                </a:gridCol>
                <a:gridCol w="1418783">
                  <a:extLst>
                    <a:ext uri="{9D8B030D-6E8A-4147-A177-3AD203B41FA5}">
                      <a16:colId xmlns:a16="http://schemas.microsoft.com/office/drawing/2014/main" val="2581020686"/>
                    </a:ext>
                  </a:extLst>
                </a:gridCol>
              </a:tblGrid>
              <a:tr h="302029"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en-US" sz="1400" b="1" spc="-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CUSTOMERS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GROWTH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940839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lang="en-US"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1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7%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$141,000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$150,870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$161,431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84356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2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5%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$63,000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$66,150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$69,457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52476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3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10%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$51,000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$56,100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$61,710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765872"/>
                  </a:ext>
                </a:extLst>
              </a:tr>
              <a:tr h="362434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4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7%*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$21,000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$22,470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$24,043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65811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lang="en-US"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5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6.4%**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$24,000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$25,536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$27,170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156338"/>
                  </a:ext>
                </a:extLst>
              </a:tr>
              <a:tr h="369985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2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TOTAL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2.8%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$321,126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1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$343,811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520282"/>
                  </a:ext>
                </a:extLst>
              </a:tr>
            </a:tbl>
          </a:graphicData>
        </a:graphic>
      </p:graphicFrame>
      <p:graphicFrame>
        <p:nvGraphicFramePr>
          <p:cNvPr id="12" name="Content Placeholder 11" descr="Chart">
            <a:extLst>
              <a:ext uri="{FF2B5EF4-FFF2-40B4-BE49-F238E27FC236}">
                <a16:creationId xmlns:a16="http://schemas.microsoft.com/office/drawing/2014/main" id="{B880674A-C407-4235-A8D0-4F3C148E0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2789688"/>
              </p:ext>
            </p:extLst>
          </p:nvPr>
        </p:nvGraphicFramePr>
        <p:xfrm>
          <a:off x="2957453" y="1724978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ontent Placeholder 11" descr="Chart">
            <a:extLst>
              <a:ext uri="{FF2B5EF4-FFF2-40B4-BE49-F238E27FC236}">
                <a16:creationId xmlns:a16="http://schemas.microsoft.com/office/drawing/2014/main" id="{4965B496-2DD8-4644-BD32-C792562A4A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6161457"/>
              </p:ext>
            </p:extLst>
          </p:nvPr>
        </p:nvGraphicFramePr>
        <p:xfrm>
          <a:off x="5000505" y="1731491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ontent Placeholder 11" descr="Chart">
            <a:extLst>
              <a:ext uri="{FF2B5EF4-FFF2-40B4-BE49-F238E27FC236}">
                <a16:creationId xmlns:a16="http://schemas.microsoft.com/office/drawing/2014/main" id="{929A89A4-A764-4573-A43E-D883B54D57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880664"/>
              </p:ext>
            </p:extLst>
          </p:nvPr>
        </p:nvGraphicFramePr>
        <p:xfrm>
          <a:off x="7043557" y="1706873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Content Placeholder 11" descr="Chart">
            <a:extLst>
              <a:ext uri="{FF2B5EF4-FFF2-40B4-BE49-F238E27FC236}">
                <a16:creationId xmlns:a16="http://schemas.microsoft.com/office/drawing/2014/main" id="{F8366091-405D-481E-B7F7-8B8F64FD1C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952710"/>
              </p:ext>
            </p:extLst>
          </p:nvPr>
        </p:nvGraphicFramePr>
        <p:xfrm>
          <a:off x="9086607" y="1690688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object 21">
            <a:extLst>
              <a:ext uri="{FF2B5EF4-FFF2-40B4-BE49-F238E27FC236}">
                <a16:creationId xmlns:a16="http://schemas.microsoft.com/office/drawing/2014/main" id="{FDFE3336-0975-4022-813D-426DF2A2CDE3}"/>
              </a:ext>
            </a:extLst>
          </p:cNvPr>
          <p:cNvSpPr txBox="1"/>
          <p:nvPr/>
        </p:nvSpPr>
        <p:spPr bwMode="white">
          <a:xfrm>
            <a:off x="3314623" y="3450135"/>
            <a:ext cx="15081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2</a:t>
            </a:r>
            <a:endParaRPr lang="en-US" sz="1400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7" name="object 22">
            <a:extLst>
              <a:ext uri="{FF2B5EF4-FFF2-40B4-BE49-F238E27FC236}">
                <a16:creationId xmlns:a16="http://schemas.microsoft.com/office/drawing/2014/main" id="{D0254F3B-D1FC-4502-9765-D274E419877A}"/>
              </a:ext>
            </a:extLst>
          </p:cNvPr>
          <p:cNvSpPr txBox="1"/>
          <p:nvPr/>
        </p:nvSpPr>
        <p:spPr bwMode="white">
          <a:xfrm>
            <a:off x="5587782" y="3450135"/>
            <a:ext cx="10534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3</a:t>
            </a:r>
          </a:p>
        </p:txBody>
      </p:sp>
      <p:sp>
        <p:nvSpPr>
          <p:cNvPr id="18" name="object 23">
            <a:extLst>
              <a:ext uri="{FF2B5EF4-FFF2-40B4-BE49-F238E27FC236}">
                <a16:creationId xmlns:a16="http://schemas.microsoft.com/office/drawing/2014/main" id="{04B2FD88-02F5-4328-AB03-EB8EC1A481F7}"/>
              </a:ext>
            </a:extLst>
          </p:cNvPr>
          <p:cNvSpPr txBox="1"/>
          <p:nvPr/>
        </p:nvSpPr>
        <p:spPr bwMode="white">
          <a:xfrm>
            <a:off x="7485241" y="3450135"/>
            <a:ext cx="13493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4</a:t>
            </a:r>
            <a:endParaRPr lang="en-US" sz="1400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9" name="object 24">
            <a:extLst>
              <a:ext uri="{FF2B5EF4-FFF2-40B4-BE49-F238E27FC236}">
                <a16:creationId xmlns:a16="http://schemas.microsoft.com/office/drawing/2014/main" id="{7A33CD89-F67A-4378-8AFD-C60011F6DBB4}"/>
              </a:ext>
            </a:extLst>
          </p:cNvPr>
          <p:cNvSpPr txBox="1"/>
          <p:nvPr/>
        </p:nvSpPr>
        <p:spPr bwMode="white">
          <a:xfrm>
            <a:off x="9653275" y="3443110"/>
            <a:ext cx="10928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5</a:t>
            </a:r>
            <a:endParaRPr lang="en-US" sz="1400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2306528A-EF2E-492E-846A-8645AF605E9C}"/>
              </a:ext>
            </a:extLst>
          </p:cNvPr>
          <p:cNvSpPr txBox="1"/>
          <p:nvPr/>
        </p:nvSpPr>
        <p:spPr bwMode="white">
          <a:xfrm>
            <a:off x="1352467" y="2360515"/>
            <a:ext cx="135953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solidFill>
                  <a:schemeClr val="accent1"/>
                </a:solidFill>
                <a:latin typeface="+mj-lt"/>
                <a:cs typeface="Arial"/>
              </a:rPr>
              <a:t>47%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E9BBF33-FFEE-40F5-A249-CEA0DCAE3BE2}"/>
              </a:ext>
            </a:extLst>
          </p:cNvPr>
          <p:cNvSpPr txBox="1"/>
          <p:nvPr/>
        </p:nvSpPr>
        <p:spPr bwMode="white">
          <a:xfrm>
            <a:off x="3314623" y="2361419"/>
            <a:ext cx="150812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chemeClr val="accent1"/>
                </a:solidFill>
                <a:latin typeface="+mj-lt"/>
                <a:cs typeface="Arial"/>
              </a:rPr>
              <a:t>21%</a:t>
            </a:r>
            <a:endParaRPr lang="en-US" sz="3000" dirty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891776FB-6173-49D8-9F32-944FBC4EABB1}"/>
              </a:ext>
            </a:extLst>
          </p:cNvPr>
          <p:cNvSpPr txBox="1"/>
          <p:nvPr/>
        </p:nvSpPr>
        <p:spPr bwMode="white">
          <a:xfrm>
            <a:off x="5587782" y="2361419"/>
            <a:ext cx="105346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solidFill>
                  <a:schemeClr val="accent1"/>
                </a:solidFill>
                <a:latin typeface="+mj-lt"/>
                <a:cs typeface="Arial"/>
              </a:rPr>
              <a:t>17%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3689D36F-0E74-439C-8BF7-BE388B2B4545}"/>
              </a:ext>
            </a:extLst>
          </p:cNvPr>
          <p:cNvSpPr txBox="1"/>
          <p:nvPr/>
        </p:nvSpPr>
        <p:spPr bwMode="white">
          <a:xfrm>
            <a:off x="7485241" y="2361419"/>
            <a:ext cx="134937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chemeClr val="accent1"/>
                </a:solidFill>
                <a:latin typeface="+mj-lt"/>
                <a:cs typeface="Arial"/>
              </a:rPr>
              <a:t>37%</a:t>
            </a:r>
            <a:endParaRPr lang="en-US" sz="3000" dirty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9396CD8C-7E7D-4CBC-AFB3-A4424860B64E}"/>
              </a:ext>
            </a:extLst>
          </p:cNvPr>
          <p:cNvSpPr txBox="1"/>
          <p:nvPr/>
        </p:nvSpPr>
        <p:spPr bwMode="white">
          <a:xfrm>
            <a:off x="9653275" y="2354394"/>
            <a:ext cx="109283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chemeClr val="accent1"/>
                </a:solidFill>
                <a:latin typeface="+mj-lt"/>
                <a:cs typeface="Arial"/>
              </a:rPr>
              <a:t>45%</a:t>
            </a:r>
            <a:endParaRPr lang="en-US" sz="3000" dirty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B36D2764-7743-4684-BE95-4AE88B7DB06A}"/>
              </a:ext>
            </a:extLst>
          </p:cNvPr>
          <p:cNvSpPr txBox="1"/>
          <p:nvPr/>
        </p:nvSpPr>
        <p:spPr bwMode="white">
          <a:xfrm>
            <a:off x="1352467" y="3449231"/>
            <a:ext cx="13595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1</a:t>
            </a:r>
          </a:p>
        </p:txBody>
      </p:sp>
      <p:sp>
        <p:nvSpPr>
          <p:cNvPr id="29" name="object 27" descr="Beige rectangle">
            <a:extLst>
              <a:ext uri="{FF2B5EF4-FFF2-40B4-BE49-F238E27FC236}">
                <a16:creationId xmlns:a16="http://schemas.microsoft.com/office/drawing/2014/main" id="{CE178D24-EC15-4677-8CE4-B6FAE887C7CE}"/>
              </a:ext>
            </a:extLst>
          </p:cNvPr>
          <p:cNvSpPr/>
          <p:nvPr/>
        </p:nvSpPr>
        <p:spPr>
          <a:xfrm>
            <a:off x="947015" y="1341198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9D096-C87A-4096-8E8C-6439C9C6C3A2}"/>
              </a:ext>
            </a:extLst>
          </p:cNvPr>
          <p:cNvSpPr/>
          <p:nvPr/>
        </p:nvSpPr>
        <p:spPr>
          <a:xfrm>
            <a:off x="8975725" y="4189906"/>
            <a:ext cx="2268537" cy="1255219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marL="237490">
              <a:lnSpc>
                <a:spcPct val="100000"/>
              </a:lnSpc>
              <a:spcBef>
                <a:spcPts val="1055"/>
              </a:spcBef>
            </a:pPr>
            <a:r>
              <a:rPr lang="en-US" sz="1200" b="1" i="1" spc="-15" dirty="0">
                <a:solidFill>
                  <a:schemeClr val="tx2">
                    <a:alpha val="70000"/>
                  </a:schemeClr>
                </a:solidFill>
                <a:cs typeface="Arial"/>
              </a:rPr>
              <a:t>Suspendisse sit amet ipsum finibus justo viverra blandit. Ut congue quis tortor eget sodales.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B82A35-4350-476B-8C5A-D6A684747697}"/>
              </a:ext>
            </a:extLst>
          </p:cNvPr>
          <p:cNvSpPr/>
          <p:nvPr/>
        </p:nvSpPr>
        <p:spPr>
          <a:xfrm>
            <a:off x="8975724" y="6122074"/>
            <a:ext cx="2268537" cy="3708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139700" marR="301625" indent="-127635">
              <a:lnSpc>
                <a:spcPct val="100000"/>
              </a:lnSpc>
              <a:spcBef>
                <a:spcPts val="490"/>
              </a:spcBef>
            </a:pPr>
            <a:r>
              <a:rPr lang="en-US" sz="1200" i="1" spc="-5" dirty="0">
                <a:solidFill>
                  <a:schemeClr val="tx2">
                    <a:alpha val="70000"/>
                  </a:schemeClr>
                </a:solidFill>
                <a:cs typeface="Arial"/>
              </a:rPr>
              <a:t>** Lorem ipsum dolor sit amet</a:t>
            </a:r>
            <a:endParaRPr lang="en-US" sz="1200" dirty="0">
              <a:solidFill>
                <a:schemeClr val="tx2">
                  <a:alpha val="70000"/>
                </a:schemeClr>
              </a:solidFill>
              <a:cs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7A1645-EFC8-4537-A5ED-3F261355CC99}"/>
              </a:ext>
            </a:extLst>
          </p:cNvPr>
          <p:cNvSpPr/>
          <p:nvPr/>
        </p:nvSpPr>
        <p:spPr>
          <a:xfrm>
            <a:off x="8975723" y="5769216"/>
            <a:ext cx="2268537" cy="3708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lang="en-US" sz="1200" i="1" spc="-5" dirty="0">
                <a:solidFill>
                  <a:schemeClr val="tx2">
                    <a:alpha val="70000"/>
                  </a:schemeClr>
                </a:solidFill>
                <a:cs typeface="Arial"/>
              </a:rPr>
              <a:t>* Lorem ipsum dolor sit amet</a:t>
            </a:r>
            <a:endParaRPr lang="en-US" sz="1200" dirty="0">
              <a:solidFill>
                <a:schemeClr val="tx2">
                  <a:alpha val="7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2090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8AA6DB-EBDB-4269-B4E5-AD059714C629}"/>
              </a:ext>
            </a:extLst>
          </p:cNvPr>
          <p:cNvSpPr>
            <a:spLocks noGrp="1"/>
          </p:cNvSpPr>
          <p:nvPr>
            <p:ph sz="half" idx="15"/>
          </p:nvPr>
        </p:nvSpPr>
        <p:spPr bwMode="white">
          <a:xfrm>
            <a:off x="8479503" y="1690689"/>
            <a:ext cx="2983732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Custom solutions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4843363" y="1702826"/>
            <a:ext cx="3148965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Availability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SERVICES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5"/>
            <a:ext cx="3148965" cy="2146629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Personalized service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  <a:p>
            <a:pPr marR="5080">
              <a:lnSpc>
                <a:spcPct val="120000"/>
              </a:lnSpc>
              <a:spcBef>
                <a:spcPts val="600"/>
              </a:spcBef>
            </a:pPr>
            <a:endParaRPr lang="en-US" sz="18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BCC020E-50A1-4B26-95EE-F180516D8BD8}"/>
              </a:ext>
            </a:extLst>
          </p:cNvPr>
          <p:cNvSpPr>
            <a:spLocks noGrp="1"/>
          </p:cNvSpPr>
          <p:nvPr>
            <p:ph sz="half" idx="16"/>
          </p:nvPr>
        </p:nvSpPr>
        <p:spPr bwMode="white">
          <a:xfrm>
            <a:off x="8479502" y="3849456"/>
            <a:ext cx="3148965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Economies of scale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176240-9D71-46A9-959A-FFCF84DC04A3}"/>
              </a:ext>
            </a:extLst>
          </p:cNvPr>
          <p:cNvSpPr>
            <a:spLocks noGrp="1"/>
          </p:cNvSpPr>
          <p:nvPr>
            <p:ph sz="half" idx="17"/>
          </p:nvPr>
        </p:nvSpPr>
        <p:spPr bwMode="white">
          <a:xfrm>
            <a:off x="4843363" y="3849456"/>
            <a:ext cx="3690011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Preferred loyalty programs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C0FED8-C734-4A93-8023-C7053E036A1E}"/>
              </a:ext>
            </a:extLst>
          </p:cNvPr>
          <p:cNvSpPr>
            <a:spLocks noGrp="1"/>
          </p:cNvSpPr>
          <p:nvPr>
            <p:ph sz="half" idx="18"/>
          </p:nvPr>
        </p:nvSpPr>
        <p:spPr bwMode="white">
          <a:xfrm>
            <a:off x="1337076" y="3849455"/>
            <a:ext cx="3259789" cy="2377977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Connections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pic>
        <p:nvPicPr>
          <p:cNvPr id="38" name="Picture Placeholder 37" descr="Check icon">
            <a:extLst>
              <a:ext uri="{FF2B5EF4-FFF2-40B4-BE49-F238E27FC236}">
                <a16:creationId xmlns:a16="http://schemas.microsoft.com/office/drawing/2014/main" id="{D15B4FC9-0788-4E4C-9F5A-FCFAF69E7E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1679575"/>
            <a:ext cx="576000" cy="576000"/>
          </a:xfrm>
        </p:spPr>
      </p:pic>
      <p:pic>
        <p:nvPicPr>
          <p:cNvPr id="40" name="Picture Placeholder 39" descr="Check icon">
            <a:extLst>
              <a:ext uri="{FF2B5EF4-FFF2-40B4-BE49-F238E27FC236}">
                <a16:creationId xmlns:a16="http://schemas.microsoft.com/office/drawing/2014/main" id="{250F553C-3E38-47E0-8A58-2967D756991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1679575"/>
            <a:ext cx="576000" cy="576000"/>
          </a:xfrm>
        </p:spPr>
      </p:pic>
      <p:pic>
        <p:nvPicPr>
          <p:cNvPr id="34" name="Picture Placeholder 33" descr="Check icon">
            <a:extLst>
              <a:ext uri="{FF2B5EF4-FFF2-40B4-BE49-F238E27FC236}">
                <a16:creationId xmlns:a16="http://schemas.microsoft.com/office/drawing/2014/main" id="{EA6876F1-58FD-4237-BE75-C15655445F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3792079"/>
            <a:ext cx="576000" cy="576000"/>
          </a:xfrm>
        </p:spPr>
      </p:pic>
      <p:pic>
        <p:nvPicPr>
          <p:cNvPr id="42" name="Picture Placeholder 41" descr="Check icon">
            <a:extLst>
              <a:ext uri="{FF2B5EF4-FFF2-40B4-BE49-F238E27FC236}">
                <a16:creationId xmlns:a16="http://schemas.microsoft.com/office/drawing/2014/main" id="{C9B2F2DF-F5C3-47DD-B3B0-43E328A2AAA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3792078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3060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2" name="Picture Placeholder 31" descr="Check icon">
            <a:extLst>
              <a:ext uri="{FF2B5EF4-FFF2-40B4-BE49-F238E27FC236}">
                <a16:creationId xmlns:a16="http://schemas.microsoft.com/office/drawing/2014/main" id="{6054A700-8461-40AD-8429-6C9F6EEEEC4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3792078"/>
            <a:ext cx="576000" cy="576000"/>
          </a:xfrm>
        </p:spPr>
      </p:pic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1946EF-A3EA-4ECB-8D9A-56C36FFF407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pitch deck</Template>
  <TotalTime>0</TotalTime>
  <Words>723</Words>
  <Application>Microsoft Office PowerPoint</Application>
  <PresentationFormat>Widescreen</PresentationFormat>
  <Paragraphs>169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</vt:lpstr>
      <vt:lpstr>Avenir Black</vt:lpstr>
      <vt:lpstr>Calibri</vt:lpstr>
      <vt:lpstr>Gill Sans MT</vt:lpstr>
      <vt:lpstr>Office Theme</vt:lpstr>
      <vt:lpstr>EVENO</vt:lpstr>
      <vt:lpstr>PowerPoint Presentation</vt:lpstr>
      <vt:lpstr>PowerPoint Presentation</vt:lpstr>
      <vt:lpstr>PowerPoint Presentation</vt:lpstr>
      <vt:lpstr>OUR  VP</vt:lpstr>
      <vt:lpstr>MARKET SIZE</vt:lpstr>
      <vt:lpstr>PowerPoint Presentation</vt:lpstr>
      <vt:lpstr>THE MARKET: Lorem ipsum dolor sit amet</vt:lpstr>
      <vt:lpstr>OUR SERVICES</vt:lpstr>
      <vt:lpstr>REVENUE MODEL</vt:lpstr>
      <vt:lpstr>SALES FORECAST</vt:lpstr>
      <vt:lpstr>THE TEAM</vt:lpstr>
      <vt:lpstr>MAJOR COMPETITORS</vt:lpstr>
      <vt:lpstr>REQUIRED FUNDING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2019-06-19T14:25:09Z</dcterms:created>
  <dcterms:modified xsi:type="dcterms:W3CDTF">2019-06-19T21:31:00Z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